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media/image3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56"/>
  </p:notesMasterIdLst>
  <p:handoutMasterIdLst>
    <p:handoutMasterId r:id="rId57"/>
  </p:handoutMasterIdLst>
  <p:sldIdLst>
    <p:sldId id="307" r:id="rId2"/>
    <p:sldId id="274" r:id="rId3"/>
    <p:sldId id="276" r:id="rId4"/>
    <p:sldId id="324" r:id="rId5"/>
    <p:sldId id="279" r:id="rId6"/>
    <p:sldId id="325" r:id="rId7"/>
    <p:sldId id="283" r:id="rId8"/>
    <p:sldId id="319" r:id="rId9"/>
    <p:sldId id="320" r:id="rId10"/>
    <p:sldId id="281" r:id="rId11"/>
    <p:sldId id="285" r:id="rId12"/>
    <p:sldId id="327" r:id="rId13"/>
    <p:sldId id="328" r:id="rId14"/>
    <p:sldId id="326" r:id="rId15"/>
    <p:sldId id="313" r:id="rId16"/>
    <p:sldId id="280" r:id="rId17"/>
    <p:sldId id="277" r:id="rId18"/>
    <p:sldId id="284" r:id="rId19"/>
    <p:sldId id="275" r:id="rId20"/>
    <p:sldId id="278" r:id="rId21"/>
    <p:sldId id="282" r:id="rId22"/>
    <p:sldId id="309" r:id="rId23"/>
    <p:sldId id="295" r:id="rId24"/>
    <p:sldId id="289" r:id="rId25"/>
    <p:sldId id="290" r:id="rId26"/>
    <p:sldId id="291" r:id="rId27"/>
    <p:sldId id="292" r:id="rId28"/>
    <p:sldId id="293" r:id="rId29"/>
    <p:sldId id="294" r:id="rId30"/>
    <p:sldId id="286" r:id="rId31"/>
    <p:sldId id="287" r:id="rId32"/>
    <p:sldId id="288" r:id="rId33"/>
    <p:sldId id="296" r:id="rId34"/>
    <p:sldId id="321" r:id="rId35"/>
    <p:sldId id="322" r:id="rId36"/>
    <p:sldId id="297" r:id="rId37"/>
    <p:sldId id="298" r:id="rId38"/>
    <p:sldId id="299" r:id="rId39"/>
    <p:sldId id="300" r:id="rId40"/>
    <p:sldId id="304" r:id="rId41"/>
    <p:sldId id="305" r:id="rId42"/>
    <p:sldId id="311" r:id="rId43"/>
    <p:sldId id="303" r:id="rId44"/>
    <p:sldId id="302" r:id="rId45"/>
    <p:sldId id="301" r:id="rId46"/>
    <p:sldId id="308" r:id="rId47"/>
    <p:sldId id="312" r:id="rId48"/>
    <p:sldId id="323" r:id="rId49"/>
    <p:sldId id="310" r:id="rId50"/>
    <p:sldId id="317" r:id="rId51"/>
    <p:sldId id="315" r:id="rId52"/>
    <p:sldId id="314" r:id="rId53"/>
    <p:sldId id="318" r:id="rId54"/>
    <p:sldId id="306" r:id="rId55"/>
  </p:sldIdLst>
  <p:sldSz cx="11522075" cy="6480175"/>
  <p:notesSz cx="6858000" cy="9144000"/>
  <p:custDataLst>
    <p:tags r:id="rId58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D9"/>
    <a:srgbClr val="66FF66"/>
    <a:srgbClr val="E20074"/>
    <a:srgbClr val="E20000"/>
    <a:srgbClr val="992C99"/>
    <a:srgbClr val="4B4B4B"/>
    <a:srgbClr val="C4C4C4"/>
    <a:srgbClr val="00FFFF"/>
    <a:srgbClr val="E1E1E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7" autoAdjust="0"/>
    <p:restoredTop sz="94620" autoAdjust="0"/>
  </p:normalViewPr>
  <p:slideViewPr>
    <p:cSldViewPr snapToGrid="0" snapToObjects="1">
      <p:cViewPr varScale="1">
        <p:scale>
          <a:sx n="121" d="100"/>
          <a:sy n="121" d="100"/>
        </p:scale>
        <p:origin x="210" y="96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28.08.2017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41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3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86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9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7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7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8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0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8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0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89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1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3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88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0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93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1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9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1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4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8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09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120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und Resilience4j 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>
          <a:xfrm>
            <a:off x="326231" y="2833805"/>
            <a:ext cx="7169474" cy="471604"/>
          </a:xfrm>
        </p:spPr>
        <p:txBody>
          <a:bodyPr/>
          <a:lstStyle/>
          <a:p>
            <a:r>
              <a:rPr lang="de-DE" sz="3200" dirty="0"/>
              <a:t>Robert Winkler</a:t>
            </a:r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 bwMode="gray">
          <a:xfrm>
            <a:off x="2809505" y="3139989"/>
            <a:ext cx="4772310" cy="1710648"/>
          </a:xfrm>
          <a:prstGeom prst="rect">
            <a:avLst/>
          </a:prstGeom>
          <a:pattFill prst="wdUpDiag">
            <a:fgClr>
              <a:srgbClr val="FFD9D9"/>
            </a:fgClr>
            <a:bgClr>
              <a:schemeClr val="bg1"/>
            </a:bgClr>
          </a:patt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5997197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8380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Der Aufruf </a:t>
            </a:r>
            <a:r>
              <a:rPr lang="de-DE" sz="2400" dirty="0"/>
              <a:t>einer Funktion mit den selben Parametern liefert stets dasselbe Ergebnis, ist also unabhängig vom Kontext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ohne</a:t>
            </a:r>
            <a:r>
              <a:rPr lang="en-US" sz="2400" dirty="0"/>
              <a:t> </a:t>
            </a:r>
            <a:r>
              <a:rPr lang="en-US" sz="2400" dirty="0" err="1"/>
              <a:t>Seiteneffekten</a:t>
            </a:r>
            <a:endParaRPr lang="en-US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sind</a:t>
            </a:r>
            <a:r>
              <a:rPr lang="en-US" sz="2400" dirty="0"/>
              <a:t> </a:t>
            </a:r>
            <a:r>
              <a:rPr lang="en-US" sz="2400" dirty="0" err="1"/>
              <a:t>leichter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</a:t>
            </a:r>
            <a:r>
              <a:rPr lang="en-US" sz="2400" dirty="0" err="1"/>
              <a:t>testen</a:t>
            </a:r>
            <a:r>
              <a:rPr lang="en-US" sz="2400" dirty="0"/>
              <a:t>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können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anderen</a:t>
            </a:r>
            <a:r>
              <a:rPr lang="en-US" sz="2400" dirty="0"/>
              <a:t> </a:t>
            </a: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kombiniert</a:t>
            </a:r>
            <a:r>
              <a:rPr lang="en-US" sz="2400" dirty="0"/>
              <a:t> </a:t>
            </a:r>
            <a:r>
              <a:rPr lang="en-US" sz="2400" dirty="0" err="1"/>
              <a:t>werden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sp>
        <p:nvSpPr>
          <p:cNvPr id="14" name="Rechteck 13"/>
          <p:cNvSpPr/>
          <p:nvPr/>
        </p:nvSpPr>
        <p:spPr>
          <a:xfrm>
            <a:off x="2842857" y="4929467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5" name="Rechteck 14"/>
          <p:cNvSpPr/>
          <p:nvPr/>
        </p:nvSpPr>
        <p:spPr>
          <a:xfrm>
            <a:off x="5061745" y="4979409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87133" y="4979776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sp>
        <p:nvSpPr>
          <p:cNvPr id="17" name="Pfeil: nach rechts 16"/>
          <p:cNvSpPr/>
          <p:nvPr/>
        </p:nvSpPr>
        <p:spPr bwMode="gray">
          <a:xfrm>
            <a:off x="5525216" y="5248428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3690896" y="5101566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Funktion A</a:t>
            </a:r>
          </a:p>
        </p:txBody>
      </p:sp>
      <p:sp>
        <p:nvSpPr>
          <p:cNvPr id="19" name="Pfeil: Fünfeck 18"/>
          <p:cNvSpPr/>
          <p:nvPr/>
        </p:nvSpPr>
        <p:spPr bwMode="gray">
          <a:xfrm>
            <a:off x="5831843" y="5101566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Funktion B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3403249" y="523214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1" name="Gewitterblitz 20"/>
          <p:cNvSpPr/>
          <p:nvPr/>
        </p:nvSpPr>
        <p:spPr bwMode="gray">
          <a:xfrm>
            <a:off x="6071489" y="4310147"/>
            <a:ext cx="296915" cy="476754"/>
          </a:xfrm>
          <a:prstGeom prst="lightningBolt">
            <a:avLst/>
          </a:prstGeom>
          <a:solidFill>
            <a:srgbClr val="FF0000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226747" y="3826559"/>
            <a:ext cx="2303754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Wirft eine Fehlermeldung</a:t>
            </a:r>
          </a:p>
        </p:txBody>
      </p:sp>
      <p:sp>
        <p:nvSpPr>
          <p:cNvPr id="23" name="Rechteck: gefaltete Ecke 22"/>
          <p:cNvSpPr/>
          <p:nvPr/>
        </p:nvSpPr>
        <p:spPr bwMode="gray">
          <a:xfrm>
            <a:off x="3344897" y="3396365"/>
            <a:ext cx="1491729" cy="826076"/>
          </a:xfrm>
          <a:prstGeom prst="foldedCorner">
            <a:avLst>
              <a:gd name="adj" fmla="val 16363"/>
            </a:avLst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u="sng" dirty="0">
                <a:cs typeface="Arial" charset="0"/>
              </a:rPr>
              <a:t>Klasse A</a:t>
            </a:r>
          </a:p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Instanzvariable</a:t>
            </a:r>
            <a:endParaRPr lang="de-DE" sz="1800" dirty="0">
              <a:cs typeface="Arial" charset="0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313634" y="4212836"/>
            <a:ext cx="0" cy="62819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896217" y="4383852"/>
            <a:ext cx="1396583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Modifziert</a:t>
            </a:r>
            <a:r>
              <a:rPr lang="de-DE" sz="1800" dirty="0">
                <a:ea typeface="Swagger" pitchFamily="2" charset="0"/>
              </a:rPr>
              <a:t>/liest</a:t>
            </a:r>
          </a:p>
        </p:txBody>
      </p:sp>
      <p:sp>
        <p:nvSpPr>
          <p:cNvPr id="42" name="Rechteck 41"/>
          <p:cNvSpPr/>
          <p:nvPr/>
        </p:nvSpPr>
        <p:spPr bwMode="gray">
          <a:xfrm>
            <a:off x="2809504" y="4855981"/>
            <a:ext cx="4769069" cy="885318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6" name="Pfeil: nach rechts 45"/>
          <p:cNvSpPr/>
          <p:nvPr/>
        </p:nvSpPr>
        <p:spPr bwMode="gray">
          <a:xfrm>
            <a:off x="3819443" y="6101524"/>
            <a:ext cx="2680138" cy="17030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405370" y="5816949"/>
            <a:ext cx="1191398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(PURE) Funktionen ohne Seiteneffekte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Globale Variablen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Veränderliche Parameter</a:t>
            </a:r>
            <a:endParaRPr lang="en-US" sz="2400" dirty="0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6881926" y="984688"/>
            <a:ext cx="4314073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 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Unveränderlicher 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4" y="1785116"/>
            <a:ext cx="1952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Fehlerbehandlung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6134515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8380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 Wert kann in einen Kontext eingepackt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Wenn man eine Funktion auf dem eingepackten Wert anwendet, kann sie </a:t>
            </a:r>
            <a:r>
              <a:rPr lang="de-DE" sz="2400" dirty="0"/>
              <a:t>abhängig vom Kontext </a:t>
            </a:r>
            <a:r>
              <a:rPr lang="de-DE" sz="2400" dirty="0"/>
              <a:t>ein unterschiedliches Ergebnis haben</a:t>
            </a:r>
          </a:p>
        </p:txBody>
      </p:sp>
      <p:sp>
        <p:nvSpPr>
          <p:cNvPr id="14" name="Rechteck 13"/>
          <p:cNvSpPr/>
          <p:nvPr/>
        </p:nvSpPr>
        <p:spPr>
          <a:xfrm>
            <a:off x="1143179" y="3257195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8, 2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924641" y="3224488"/>
            <a:ext cx="903570" cy="827690"/>
            <a:chOff x="3021960" y="3206059"/>
            <a:chExt cx="903570" cy="827690"/>
          </a:xfrm>
        </p:grpSpPr>
        <p:sp>
          <p:nvSpPr>
            <p:cNvPr id="5" name="Cube 4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48390" y="3216456"/>
            <a:ext cx="903570" cy="827690"/>
            <a:chOff x="5615608" y="4162340"/>
            <a:chExt cx="903570" cy="827690"/>
          </a:xfrm>
        </p:grpSpPr>
        <p:sp>
          <p:nvSpPr>
            <p:cNvPr id="27" name="Cube 2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sp>
        <p:nvSpPr>
          <p:cNvPr id="17" name="Pfeil: nach rechts 16"/>
          <p:cNvSpPr/>
          <p:nvPr/>
        </p:nvSpPr>
        <p:spPr bwMode="gray">
          <a:xfrm>
            <a:off x="5056311" y="3421411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2474612" y="3429294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19" name="Pfeil: Fünfeck 18"/>
          <p:cNvSpPr/>
          <p:nvPr/>
        </p:nvSpPr>
        <p:spPr bwMode="gray">
          <a:xfrm>
            <a:off x="5152436" y="2648793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+3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2186965" y="355987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036303" y="2336651"/>
            <a:ext cx="1650537" cy="64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Wert </a:t>
            </a:r>
            <a:r>
              <a:rPr lang="de-DE" sz="1800" u="sng" dirty="0">
                <a:ea typeface="Swagger" pitchFamily="2" charset="0"/>
              </a:rPr>
              <a:t>und</a:t>
            </a:r>
            <a:r>
              <a:rPr lang="de-DE" sz="1800" dirty="0">
                <a:ea typeface="Swagger" pitchFamily="2" charset="0"/>
              </a:rPr>
              <a:t> Kontext (</a:t>
            </a:r>
            <a:r>
              <a:rPr lang="de-DE" sz="1800" dirty="0" err="1">
                <a:ea typeface="Swagger" pitchFamily="2" charset="0"/>
              </a:rPr>
              <a:t>Monad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3861572" y="2992076"/>
            <a:ext cx="138137" cy="18336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Pfeil: nach rechts 27"/>
          <p:cNvSpPr/>
          <p:nvPr/>
        </p:nvSpPr>
        <p:spPr bwMode="gray">
          <a:xfrm rot="5400000">
            <a:off x="5694755" y="3258318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912867" y="2654044"/>
            <a:ext cx="111349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Input Werte</a:t>
            </a: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445731" y="3045128"/>
            <a:ext cx="138137" cy="18336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eschweifte Klammer rechts 8"/>
          <p:cNvSpPr/>
          <p:nvPr/>
        </p:nvSpPr>
        <p:spPr>
          <a:xfrm rot="16200000">
            <a:off x="4251079" y="4006475"/>
            <a:ext cx="204553" cy="1336224"/>
          </a:xfrm>
          <a:prstGeom prst="righ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3899610" y="4149907"/>
            <a:ext cx="103693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Try (</a:t>
            </a:r>
            <a:r>
              <a:rPr lang="de-DE" sz="1800" dirty="0" err="1">
                <a:ea typeface="Swagger" pitchFamily="2" charset="0"/>
              </a:rPr>
              <a:t>Either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4575039" y="4945549"/>
            <a:ext cx="903570" cy="827690"/>
            <a:chOff x="3021960" y="3206059"/>
            <a:chExt cx="903570" cy="827690"/>
          </a:xfrm>
        </p:grpSpPr>
        <p:sp>
          <p:nvSpPr>
            <p:cNvPr id="32" name="Cube 31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3151240" y="4933816"/>
            <a:ext cx="903570" cy="827690"/>
            <a:chOff x="4195026" y="4808065"/>
            <a:chExt cx="903570" cy="827690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35" name="Cube 34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37" name="Rechteck 36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1" name="Gewitterblitz 10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972555" y="5809768"/>
            <a:ext cx="1184665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Failure</a:t>
            </a:r>
            <a:r>
              <a:rPr lang="de-DE" sz="1800" dirty="0">
                <a:ea typeface="Swagger" pitchFamily="2" charset="0"/>
              </a:rPr>
              <a:t> (</a:t>
            </a:r>
            <a:r>
              <a:rPr lang="de-DE" sz="1800" dirty="0" err="1">
                <a:ea typeface="Swagger" pitchFamily="2" charset="0"/>
              </a:rPr>
              <a:t>Left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418076" y="5818590"/>
            <a:ext cx="135246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Sucess</a:t>
            </a:r>
            <a:r>
              <a:rPr lang="de-DE" sz="1800" dirty="0">
                <a:ea typeface="Swagger" pitchFamily="2" charset="0"/>
              </a:rPr>
              <a:t> (</a:t>
            </a:r>
            <a:r>
              <a:rPr lang="de-DE" sz="1800" dirty="0" err="1">
                <a:ea typeface="Swagger" pitchFamily="2" charset="0"/>
              </a:rPr>
              <a:t>Right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9492113" y="3175442"/>
            <a:ext cx="903570" cy="827690"/>
            <a:chOff x="5615608" y="4162340"/>
            <a:chExt cx="903570" cy="827690"/>
          </a:xfrm>
        </p:grpSpPr>
        <p:sp>
          <p:nvSpPr>
            <p:cNvPr id="45" name="Cube 44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47" name="Pfeil: nach rechts 46"/>
          <p:cNvSpPr/>
          <p:nvPr/>
        </p:nvSpPr>
        <p:spPr bwMode="gray">
          <a:xfrm>
            <a:off x="7800034" y="3388280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flatMap</a:t>
            </a:r>
            <a:endParaRPr lang="de-DE" sz="1800" dirty="0">
              <a:cs typeface="Arial" charset="0"/>
            </a:endParaRPr>
          </a:p>
        </p:txBody>
      </p:sp>
      <p:sp>
        <p:nvSpPr>
          <p:cNvPr id="49" name="Pfeil: nach rechts 48"/>
          <p:cNvSpPr/>
          <p:nvPr/>
        </p:nvSpPr>
        <p:spPr bwMode="gray">
          <a:xfrm rot="5400000">
            <a:off x="8368047" y="3212275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50" name="Gruppieren 49"/>
          <p:cNvGrpSpPr/>
          <p:nvPr/>
        </p:nvGrpSpPr>
        <p:grpSpPr>
          <a:xfrm>
            <a:off x="8994181" y="2512184"/>
            <a:ext cx="660182" cy="672019"/>
            <a:chOff x="5615608" y="4162340"/>
            <a:chExt cx="903570" cy="950923"/>
          </a:xfrm>
        </p:grpSpPr>
        <p:sp>
          <p:nvSpPr>
            <p:cNvPr id="51" name="Cube 50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5760000" y="4198689"/>
              <a:ext cx="443368" cy="9145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53" name="Pfeil: Fünfeck 52"/>
          <p:cNvSpPr/>
          <p:nvPr/>
        </p:nvSpPr>
        <p:spPr bwMode="gray">
          <a:xfrm>
            <a:off x="7694233" y="2637942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-2</a:t>
            </a:r>
          </a:p>
        </p:txBody>
      </p:sp>
      <p:sp>
        <p:nvSpPr>
          <p:cNvPr id="40" name="Rechteck 39"/>
          <p:cNvSpPr/>
          <p:nvPr/>
        </p:nvSpPr>
        <p:spPr>
          <a:xfrm>
            <a:off x="6397981" y="2517377"/>
            <a:ext cx="41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57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Fehlerbehandlung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6134515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302661" y="1084908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8, 2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084123" y="1052201"/>
            <a:ext cx="903570" cy="827690"/>
            <a:chOff x="3021960" y="3206059"/>
            <a:chExt cx="903570" cy="827690"/>
          </a:xfrm>
        </p:grpSpPr>
        <p:sp>
          <p:nvSpPr>
            <p:cNvPr id="5" name="Cube 4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907872" y="1044169"/>
            <a:ext cx="903570" cy="827690"/>
            <a:chOff x="5615608" y="4162340"/>
            <a:chExt cx="903570" cy="827690"/>
          </a:xfrm>
        </p:grpSpPr>
        <p:sp>
          <p:nvSpPr>
            <p:cNvPr id="27" name="Cube 2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sp>
        <p:nvSpPr>
          <p:cNvPr id="17" name="Pfeil: nach rechts 16"/>
          <p:cNvSpPr/>
          <p:nvPr/>
        </p:nvSpPr>
        <p:spPr bwMode="gray">
          <a:xfrm>
            <a:off x="4215793" y="1257007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1634094" y="1257007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19" name="Pfeil: Fünfeck 18"/>
          <p:cNvSpPr/>
          <p:nvPr/>
        </p:nvSpPr>
        <p:spPr bwMode="gray">
          <a:xfrm>
            <a:off x="4373481" y="2030240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+3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1346447" y="1387585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8" name="Pfeil: nach rechts 27"/>
          <p:cNvSpPr/>
          <p:nvPr/>
        </p:nvSpPr>
        <p:spPr bwMode="gray">
          <a:xfrm rot="5400000">
            <a:off x="4854237" y="2591663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6" name="Pfeil: nach rechts 35"/>
          <p:cNvSpPr/>
          <p:nvPr/>
        </p:nvSpPr>
        <p:spPr bwMode="gray">
          <a:xfrm>
            <a:off x="4249713" y="2757243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grpSp>
        <p:nvGrpSpPr>
          <p:cNvPr id="41" name="Gruppieren 40"/>
          <p:cNvGrpSpPr/>
          <p:nvPr/>
        </p:nvGrpSpPr>
        <p:grpSpPr>
          <a:xfrm>
            <a:off x="3030893" y="2576331"/>
            <a:ext cx="903570" cy="827690"/>
            <a:chOff x="4195026" y="4808065"/>
            <a:chExt cx="903570" cy="827690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44" name="Cube 43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45" name="Rechteck 44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43" name="Gewitterblitz 42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46" name="Rechteck 45"/>
          <p:cNvSpPr/>
          <p:nvPr/>
        </p:nvSpPr>
        <p:spPr>
          <a:xfrm>
            <a:off x="328420" y="2681369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8, 0</a:t>
            </a:r>
          </a:p>
        </p:txBody>
      </p:sp>
      <p:sp>
        <p:nvSpPr>
          <p:cNvPr id="47" name="Pfeil: Fünfeck 46"/>
          <p:cNvSpPr/>
          <p:nvPr/>
        </p:nvSpPr>
        <p:spPr bwMode="gray">
          <a:xfrm>
            <a:off x="1659853" y="2853468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48" name="Pfeil: nach rechts 47"/>
          <p:cNvSpPr/>
          <p:nvPr/>
        </p:nvSpPr>
        <p:spPr bwMode="gray">
          <a:xfrm>
            <a:off x="1372206" y="2984046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49" name="Gruppieren 48"/>
          <p:cNvGrpSpPr/>
          <p:nvPr/>
        </p:nvGrpSpPr>
        <p:grpSpPr>
          <a:xfrm>
            <a:off x="5907872" y="2591824"/>
            <a:ext cx="903570" cy="827690"/>
            <a:chOff x="4195026" y="4808065"/>
            <a:chExt cx="903570" cy="827690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52" name="Cube 51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53" name="Rechteck 52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1" name="Gewitterblitz 50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54" name="Pfeil: nach rechts 53"/>
          <p:cNvSpPr/>
          <p:nvPr/>
        </p:nvSpPr>
        <p:spPr bwMode="gray">
          <a:xfrm>
            <a:off x="7040209" y="1257006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recover</a:t>
            </a:r>
            <a:endParaRPr lang="de-DE" sz="1800" dirty="0">
              <a:cs typeface="Arial" charset="0"/>
            </a:endParaRPr>
          </a:p>
        </p:txBody>
      </p:sp>
      <p:sp>
        <p:nvSpPr>
          <p:cNvPr id="57" name="Pfeil: nach rechts 56"/>
          <p:cNvSpPr/>
          <p:nvPr/>
        </p:nvSpPr>
        <p:spPr bwMode="gray">
          <a:xfrm>
            <a:off x="6995225" y="2747129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recover</a:t>
            </a:r>
            <a:endParaRPr lang="de-DE" sz="1800" dirty="0">
              <a:cs typeface="Arial" charset="0"/>
            </a:endParaRPr>
          </a:p>
        </p:txBody>
      </p:sp>
      <p:grpSp>
        <p:nvGrpSpPr>
          <p:cNvPr id="58" name="Gruppieren 57"/>
          <p:cNvGrpSpPr/>
          <p:nvPr/>
        </p:nvGrpSpPr>
        <p:grpSpPr>
          <a:xfrm>
            <a:off x="8739971" y="1037850"/>
            <a:ext cx="903570" cy="827690"/>
            <a:chOff x="5615608" y="4162340"/>
            <a:chExt cx="903570" cy="827690"/>
          </a:xfrm>
        </p:grpSpPr>
        <p:sp>
          <p:nvSpPr>
            <p:cNvPr id="59" name="Cube 58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sp>
        <p:nvSpPr>
          <p:cNvPr id="62" name="Pfeil: nach rechts 61"/>
          <p:cNvSpPr/>
          <p:nvPr/>
        </p:nvSpPr>
        <p:spPr bwMode="gray">
          <a:xfrm rot="5400000">
            <a:off x="7669462" y="263120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63" name="Gruppieren 62"/>
          <p:cNvGrpSpPr/>
          <p:nvPr/>
        </p:nvGrpSpPr>
        <p:grpSpPr>
          <a:xfrm>
            <a:off x="7447134" y="1944538"/>
            <a:ext cx="587760" cy="672019"/>
            <a:chOff x="5615608" y="4162340"/>
            <a:chExt cx="903570" cy="950923"/>
          </a:xfrm>
        </p:grpSpPr>
        <p:sp>
          <p:nvSpPr>
            <p:cNvPr id="64" name="Cube 63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5760000" y="4198689"/>
              <a:ext cx="443368" cy="9145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8752207" y="2591824"/>
            <a:ext cx="903570" cy="827690"/>
            <a:chOff x="5615608" y="4162340"/>
            <a:chExt cx="903570" cy="827690"/>
          </a:xfrm>
        </p:grpSpPr>
        <p:sp>
          <p:nvSpPr>
            <p:cNvPr id="67" name="Cube 6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9896" y="3683775"/>
            <a:ext cx="10684041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Try&lt;Integer&gt;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divisor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lang="de-DE" altLang="de-DE" sz="2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divisor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quotient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quotient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recoverWith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lang="de-DE" altLang="de-DE" sz="2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48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latin typeface="Arial" panose="020B0604020202020204" pitchFamily="34" charset="0"/>
              </a:rPr>
              <a:t>;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sp>
        <p:nvSpPr>
          <p:cNvPr id="69" name="Pfeil: nach rechts 68"/>
          <p:cNvSpPr/>
          <p:nvPr/>
        </p:nvSpPr>
        <p:spPr bwMode="gray">
          <a:xfrm rot="16200000">
            <a:off x="4863238" y="1732361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0" name="Pfeil: nach rechts 69"/>
          <p:cNvSpPr/>
          <p:nvPr/>
        </p:nvSpPr>
        <p:spPr bwMode="gray">
          <a:xfrm rot="16200000">
            <a:off x="7679057" y="172723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8040768" y="2034187"/>
            <a:ext cx="84752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Success</a:t>
            </a:r>
            <a:endParaRPr lang="de-DE" sz="1800" dirty="0">
              <a:ea typeface="Swag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1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 mit Seiteneffekten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2454781"/>
            <a:ext cx="1089285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Wirft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wenn der User ein Hacker ist.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Ändert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Instanzvariable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763883"/>
            <a:ext cx="8834438" cy="1395497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Funktion hat keinen 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</a:t>
            </a:r>
            <a:r>
              <a:rPr lang="de-DE" dirty="0" err="1"/>
              <a:t>Instanzvariable</a:t>
            </a:r>
            <a:r>
              <a:rPr lang="de-DE" dirty="0"/>
              <a:t> wird modifiziert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Fehlermeldung ist Teil des Kontrollflusses, aber nicht Teil der Signatur</a:t>
            </a:r>
          </a:p>
        </p:txBody>
      </p:sp>
    </p:spTree>
    <p:extLst>
      <p:ext uri="{BB962C8B-B14F-4D97-AF65-F5344CB8AC3E}">
        <p14:creationId xmlns:p14="http://schemas.microsoft.com/office/powerpoint/2010/main" val="23774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 ohne SEITENEFFEKT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591952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Mögliche Validierungsfehler werden in der Signatur explizit gemacht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3005" y="1430774"/>
            <a:ext cx="1121240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Validation&lt;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toEither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Imperativ </a:t>
            </a:r>
            <a:r>
              <a:rPr lang="de-DE" dirty="0" err="1"/>
              <a:t>vs</a:t>
            </a:r>
            <a:r>
              <a:rPr lang="de-DE" dirty="0"/>
              <a:t> funktional: </a:t>
            </a:r>
            <a:r>
              <a:rPr lang="de-DE" dirty="0" err="1"/>
              <a:t>Seperation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persistente Datenstrukturen?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83438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Liefert bei einer Änderung </a:t>
            </a:r>
            <a:r>
              <a:rPr lang="de-DE" dirty="0"/>
              <a:t>eine veränderte Kopie von sich selbst zurück liefert und behält ihren vorherigen Zustand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Keine Seiteneffekte möglich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Datenstrukturen </a:t>
            </a:r>
            <a:r>
              <a:rPr lang="de-DE" dirty="0"/>
              <a:t>können sich im Speicher vorgehaltene Werte teilen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Speicherplatz-Effizienz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3412994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list2 = list1.replace(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PROGRAMMIERUNG mit JAVA 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 voll mit Seiteneffekten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drei neue Datenstrukturen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funktionale Schnittstellen mit bis zu zwei Parametern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…)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Umständliche Collection-API: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JAVASLANG IST nun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7" y="412041"/>
            <a:ext cx="2910213" cy="221085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2" y="1488436"/>
            <a:ext cx="2253712" cy="7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3" name="Freeform 8"/>
          <p:cNvSpPr>
            <a:spLocks/>
          </p:cNvSpPr>
          <p:nvPr/>
        </p:nvSpPr>
        <p:spPr bwMode="gray">
          <a:xfrm>
            <a:off x="2781300" y="759941"/>
            <a:ext cx="6291263" cy="3133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Software </a:t>
            </a:r>
            <a:r>
              <a:rPr lang="en-US" sz="2400" dirty="0" err="1"/>
              <a:t>Architekt</a:t>
            </a:r>
            <a:r>
              <a:rPr lang="en-US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Deutsche Telekom – Connected Home (</a:t>
            </a:r>
            <a:r>
              <a:rPr lang="en-US" sz="2400" dirty="0" err="1"/>
              <a:t>Qivicon</a:t>
            </a:r>
            <a:r>
              <a:rPr lang="en-US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Ersteller</a:t>
            </a:r>
            <a:r>
              <a:rPr lang="en-US" sz="2400" dirty="0"/>
              <a:t> von Swagger2Markup und Resilience4j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Vavr</a:t>
            </a:r>
            <a:r>
              <a:rPr lang="en-US" sz="2400" dirty="0"/>
              <a:t>- Contributor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Twitter: @</a:t>
            </a:r>
            <a:r>
              <a:rPr lang="en-US" sz="2400" dirty="0" err="1"/>
              <a:t>rbrtwnklr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GitHub: </a:t>
            </a:r>
            <a:r>
              <a:rPr lang="en-US" sz="2400" dirty="0" err="1"/>
              <a:t>RobWin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756000"/>
            <a:ext cx="2169042" cy="46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VAVR?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Eine Bibliothek die persistente Datenstrukturen und algebraische Datentypen für Java8 bereitstellt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Orientiert sich bei der Namensgebung an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437906"/>
            <a:ext cx="10944075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und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sind nicht notwendig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2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756000"/>
            <a:ext cx="10182224" cy="491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Datenstrukturen können beliebig konvertiert werden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724746"/>
            <a:ext cx="11102025" cy="55861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Methode zur Initialisierung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ist in die API integriert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9" y="854074"/>
            <a:ext cx="4432840" cy="4809601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7917" y="1013592"/>
            <a:ext cx="3800159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445031" y="1200916"/>
            <a:ext cx="2323771" cy="997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6600" dirty="0"/>
              <a:t>OMG!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706196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Algebraische Datentypen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Produkttypen: Enthalten in der Regel mehrere Werte, die Felder heißen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Tuple0…8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Summen- oder Variantentypen: Für jeden Typ gibt es nur eine fixe Anzahl an Varianten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Es gibt </a:t>
            </a:r>
            <a:r>
              <a:rPr lang="de-DE" sz="2400" dirty="0" err="1"/>
              <a:t>Tuple</a:t>
            </a:r>
            <a:r>
              <a:rPr lang="de-DE" sz="2400" dirty="0"/>
              <a:t> mit bis zu 8 Feldern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sind praktisch, wenn eine Funktion mehr als einen Rückgabewert hat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eine Berechnung, die entweder erfolgreich durchgeführt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oder mit einem Fehler beendet wurde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mit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„JUG Darmstadt"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und allen andere JUGs"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auch weg"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 aus zwei möglichen Typen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Eignet sich als </a:t>
            </a:r>
            <a:r>
              <a:rPr lang="de-DE" dirty="0" err="1"/>
              <a:t>entweder-oder</a:t>
            </a:r>
            <a:r>
              <a:rPr lang="de-DE" dirty="0"/>
              <a:t> Rückgabewert (</a:t>
            </a:r>
            <a:r>
              <a:rPr lang="de-DE" dirty="0" err="1"/>
              <a:t>Right</a:t>
            </a:r>
            <a:r>
              <a:rPr lang="de-DE" dirty="0"/>
              <a:t> oder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Kann auch als Alternative für Option und Try verwendet werden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 vergleichbar mit </a:t>
            </a:r>
            <a:r>
              <a:rPr lang="de-DE" altLang="de-DE" dirty="0" err="1"/>
              <a:t>Some</a:t>
            </a:r>
            <a:r>
              <a:rPr lang="de-DE" altLang="de-DE" dirty="0"/>
              <a:t> oder 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vergleichbar mit None oder </a:t>
            </a:r>
            <a:r>
              <a:rPr lang="de-DE" altLang="de-DE" dirty="0" err="1"/>
              <a:t>Failure</a:t>
            </a:r>
            <a:r>
              <a:rPr lang="de-DE" altLang="de-DE" dirty="0"/>
              <a:t> 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</a:t>
            </a:r>
            <a:r>
              <a:rPr lang="de-DE" dirty="0"/>
              <a:t>einen optionalen Wert (</a:t>
            </a:r>
            <a:r>
              <a:rPr lang="de-DE" dirty="0" err="1"/>
              <a:t>Some</a:t>
            </a:r>
            <a:r>
              <a:rPr lang="de-DE" dirty="0"/>
              <a:t> oder None)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Hat mehr Operatoren als Java 8‘s Optional und ist </a:t>
            </a:r>
            <a:r>
              <a:rPr lang="de-DE" dirty="0" err="1"/>
              <a:t>serialisierbar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in andere Datentypen wie Try oder </a:t>
            </a:r>
            <a:r>
              <a:rPr lang="de-DE" dirty="0" err="1"/>
              <a:t>Either</a:t>
            </a:r>
            <a:r>
              <a:rPr lang="de-DE" dirty="0"/>
              <a:t> konvertiert werden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Wert, der unter Umständen noch nicht berechnet wurde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Die Berechnung ist thread-safe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man mit einem </a:t>
            </a:r>
            <a:r>
              <a:rPr lang="de-DE" dirty="0" err="1"/>
              <a:t>Supplier</a:t>
            </a:r>
            <a:r>
              <a:rPr lang="de-DE" dirty="0"/>
              <a:t> vergleichen, hat aber einen wesentlichen Unterschied: Der berechnete Wert wird </a:t>
            </a:r>
            <a:r>
              <a:rPr lang="de-DE" dirty="0" err="1"/>
              <a:t>gecached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Funktionale </a:t>
            </a:r>
            <a:r>
              <a:rPr lang="de-DE" dirty="0" err="1"/>
              <a:t>programmierung</a:t>
            </a:r>
            <a:r>
              <a:rPr lang="de-DE" dirty="0"/>
              <a:t> aus?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“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de-DE" sz="2400" dirty="0"/>
              <a:t> können Variable zugewiesen werden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Komposition von Funktionen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höherer Ordnung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ohne Seiteneffekte (Referentielle Transparenz)</a:t>
            </a:r>
            <a:r>
              <a:rPr lang="en-US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Persistente (unveränderliche) Datenstrukturen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Algebraische Datentypen (Summen- und Produkt-Typen)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die partielle Anwendung einer Funktion durch das Umwandeln einer Funktion mit N Argumenten in eine modifizierte Funktion mit N-1 Argumenten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Funktion mit zwei Argumenten f: A1 x A2 → B wird in eine modifizierte Funktion mit einem Argument f’: A1 → (A2 → B) umgewandelt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Das Festsetzen von einem oder mehreren Parametern erfolgt von links nach rechts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97614"/>
            <a:ext cx="10486551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Parameter a wird mit 2 festgesetzt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eine Methode nur beim ersten Aufruf ausgeführt wird und bei weiteren Aufrufen der gespeicherte Wert zurückgeliefert wird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2127868"/>
            <a:ext cx="10968038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Function0&lt;Double&gt;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	Function0.</a:t>
            </a:r>
            <a:r>
              <a:rPr kumimoji="0" lang="de-DE" altLang="de-DE" sz="2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 </a:t>
            </a:r>
            <a:r>
              <a:rPr lang="de-DE" altLang="de-DE" dirty="0"/>
              <a:t>eine partielle Funktion in eine totale Funktion umzuwandeln, die den Datentyp Option zurück gibt. 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von X nach Y ist eine Funktion f: X' → Y, wobei X' eine Teilmenge von X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funktioniert nur für einen Teil der Eingabewerte korrekt und wirft bei einer ungültigen Eingabe einen Fehler</a:t>
            </a:r>
            <a:endParaRPr lang="de-DE" alt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4000" y="3293623"/>
            <a:ext cx="10839449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result1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(result11).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result2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(result2).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erlaubt einen Wert gegen Patterns zu prüfen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Mächtige Alternative zu </a:t>
            </a:r>
            <a:r>
              <a:rPr lang="de-DE" dirty="0" err="1"/>
              <a:t>Java‘s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$() 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value</a:t>
            </a:r>
            <a:r>
              <a:rPr lang="de-DE" altLang="de-DE" dirty="0"/>
              <a:t>) 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predicate</a:t>
            </a:r>
            <a:r>
              <a:rPr lang="de-DE" altLang="de-DE" dirty="0"/>
              <a:t>) 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2916465"/>
            <a:ext cx="1028700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oder weder (5 oder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Case($(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Number.class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„Ist eine Zahl"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VAVR ermöglicht das </a:t>
            </a:r>
            <a:r>
              <a:rPr lang="de-DE" dirty="0" err="1"/>
              <a:t>destrukturieren</a:t>
            </a:r>
            <a:r>
              <a:rPr lang="de-DE" dirty="0"/>
              <a:t> von Objekten 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8547" y="1305785"/>
            <a:ext cx="1101809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"Id01"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)){	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77909" y="4854017"/>
            <a:ext cx="11018091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Case($User(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736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Annotation Prozessor um </a:t>
            </a:r>
            <a:r>
              <a:rPr lang="de-DE" dirty="0" err="1"/>
              <a:t>Destructor</a:t>
            </a:r>
            <a:r>
              <a:rPr lang="de-DE" dirty="0"/>
              <a:t> zu generieren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04496" y="2102576"/>
            <a:ext cx="1013931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@Patterns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Destructor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Unapply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Resilience4j?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5"/>
            <a:ext cx="8834438" cy="4889041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leichtgewichtige Fehlertoleranz-Bibliothek, die von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inspiriert wurde, aber speziell für funktionale Programmierung konzipiert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Stellt Funktionen höherer Ordnung bereit, mit denen funktionale Schnittstellen, Lambda Ausdrücke und Methoden-Referenzen um Funktionalität erweitert werden können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Schützt Funktionen mit einer „Sicherung“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Limitiert die </a:t>
            </a:r>
            <a:r>
              <a:rPr lang="de-DE" dirty="0"/>
              <a:t>Rate von Funktionsaufrufen 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Wiederholt </a:t>
            </a:r>
            <a:r>
              <a:rPr lang="de-DE" dirty="0"/>
              <a:t>fehlgeschlagene Funktionsaufrufe automatisch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Limitiert die Anzahl gleichzeitiger Funktionsaufrufe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Cache: Speichert Funktionsergebnisse in einem </a:t>
            </a:r>
            <a:r>
              <a:rPr lang="de-DE" sz="2400" dirty="0" err="1"/>
              <a:t>JCache</a:t>
            </a:r>
            <a:r>
              <a:rPr lang="de-DE" sz="2400" dirty="0"/>
              <a:t> Provider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Timer</a:t>
            </a:r>
            <a:r>
              <a:rPr lang="de-DE" sz="2400" dirty="0"/>
              <a:t>: Misst Metriken von Funktionsaufrufen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Limitiert die Laufzeit von Funktionen</a:t>
            </a:r>
          </a:p>
          <a:p>
            <a:pPr lvl="1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25" y="3937093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Zustandsmaschine mit drei Zuständen: CLOSED, OPEN, HALF_OPEN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Konfigurierbarer Schwellwert für die Fehlerrate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eine konfigurierbare Anzahl von Testaufrufen im HALF_OPEN Zustand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Speichert den Status von Funktionsaufrufen in zwei 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mit 16 </a:t>
            </a:r>
            <a:r>
              <a:rPr lang="de-DE" dirty="0" err="1"/>
              <a:t>long</a:t>
            </a:r>
            <a:r>
              <a:rPr lang="de-DE" dirty="0"/>
              <a:t> (64-bit) Werten kann den Status von 1024 Aufrufen speichern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Kein rollendes Zeitfenster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Aufrufe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Aufrufe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Fehlerrate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325" y="730693"/>
            <a:ext cx="11125349" cy="56477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9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19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		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FUNKTION höherer ORDNUNG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39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4000" y="874228"/>
            <a:ext cx="1043638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720482" y="5944881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447699" y="784719"/>
            <a:ext cx="10241321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miteinander verkettet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Durch Anwendung einer Funktion auf dem Ergebnis einer anderen Funktion entsteht eine neue Funktion.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Funktionen f: X → Y und g: Y → Z können zu einer Funktion h: g(f(x)) verkettet werden </a:t>
            </a:r>
            <a:br>
              <a:rPr lang="de-DE" dirty="0"/>
            </a:br>
            <a:r>
              <a:rPr lang="de-DE" dirty="0"/>
              <a:t>mit h: X → Z.</a:t>
            </a:r>
            <a:r>
              <a:rPr lang="de-DE" sz="2400" dirty="0"/>
              <a:t> 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2071914" y="2988797"/>
            <a:ext cx="5331231" cy="2754835"/>
            <a:chOff x="2071914" y="2988797"/>
            <a:chExt cx="5331231" cy="275483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071914" y="2988797"/>
              <a:ext cx="5331231" cy="1220781"/>
              <a:chOff x="994472" y="3646139"/>
              <a:chExt cx="5331231" cy="1220781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638059" y="4170280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994472" y="3646139"/>
                <a:ext cx="1010900" cy="33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457322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</a:pPr>
                <a:r>
                  <a:rPr lang="de-DE" sz="1800" dirty="0">
                    <a:ea typeface="Swagger" pitchFamily="2" charset="0"/>
                  </a:rPr>
                  <a:t>Input Wert</a:t>
                </a:r>
              </a:p>
            </p:txBody>
          </p:sp>
          <p:sp>
            <p:nvSpPr>
              <p:cNvPr id="10" name="Pfeil: nach rechts 9"/>
              <p:cNvSpPr/>
              <p:nvPr/>
            </p:nvSpPr>
            <p:spPr bwMode="gray">
              <a:xfrm>
                <a:off x="2146181" y="4486079"/>
                <a:ext cx="143104" cy="140859"/>
              </a:xfrm>
              <a:prstGeom prst="rightArrow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 err="1">
                  <a:cs typeface="Arial" charset="0"/>
                </a:endParaRPr>
              </a:p>
            </p:txBody>
          </p:sp>
          <p:cxnSp>
            <p:nvCxnSpPr>
              <p:cNvPr id="13" name="Gerade Verbindung mit Pfeil 12"/>
              <p:cNvCxnSpPr/>
              <p:nvPr/>
            </p:nvCxnSpPr>
            <p:spPr>
              <a:xfrm>
                <a:off x="1504236" y="4037223"/>
                <a:ext cx="138137" cy="183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feld 13"/>
              <p:cNvSpPr txBox="1"/>
              <p:nvPr/>
            </p:nvSpPr>
            <p:spPr>
              <a:xfrm>
                <a:off x="2535220" y="3649715"/>
                <a:ext cx="870733" cy="33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457322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</a:pPr>
                <a:r>
                  <a:rPr lang="de-DE" sz="1800" dirty="0">
                    <a:ea typeface="Swagger" pitchFamily="2" charset="0"/>
                  </a:rPr>
                  <a:t>Funktion</a:t>
                </a:r>
              </a:p>
            </p:txBody>
          </p:sp>
          <p:cxnSp>
            <p:nvCxnSpPr>
              <p:cNvPr id="15" name="Gerade Verbindung mit Pfeil 14"/>
              <p:cNvCxnSpPr>
                <a:stCxn id="14" idx="2"/>
              </p:cNvCxnSpPr>
              <p:nvPr/>
            </p:nvCxnSpPr>
            <p:spPr>
              <a:xfrm flipH="1">
                <a:off x="2970586" y="3987747"/>
                <a:ext cx="1" cy="25284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hteck 16"/>
              <p:cNvSpPr/>
              <p:nvPr/>
            </p:nvSpPr>
            <p:spPr>
              <a:xfrm>
                <a:off x="3856947" y="422022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Y</a:t>
                </a:r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5882335" y="4220589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Z</a:t>
                </a:r>
              </a:p>
            </p:txBody>
          </p:sp>
          <p:sp>
            <p:nvSpPr>
              <p:cNvPr id="20" name="Pfeil: nach rechts 19"/>
              <p:cNvSpPr/>
              <p:nvPr/>
            </p:nvSpPr>
            <p:spPr bwMode="gray">
              <a:xfrm>
                <a:off x="4320418" y="4512890"/>
                <a:ext cx="143104" cy="140859"/>
              </a:xfrm>
              <a:prstGeom prst="rightArrow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 err="1">
                  <a:cs typeface="Arial" charset="0"/>
                </a:endParaRPr>
              </a:p>
            </p:txBody>
          </p:sp>
        </p:grpSp>
        <p:sp>
          <p:nvSpPr>
            <p:cNvPr id="25" name="Rechteck 24"/>
            <p:cNvSpPr/>
            <p:nvPr/>
          </p:nvSpPr>
          <p:spPr>
            <a:xfrm>
              <a:off x="3612861" y="5070143"/>
              <a:ext cx="48035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26" name="Pfeil: nach rechts 25"/>
            <p:cNvSpPr/>
            <p:nvPr/>
          </p:nvSpPr>
          <p:spPr bwMode="gray">
            <a:xfrm>
              <a:off x="4163366" y="5385942"/>
              <a:ext cx="155040" cy="140859"/>
            </a:xfrm>
            <a:prstGeom prst="rightArrow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856888" y="5097301"/>
              <a:ext cx="48035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  <p:sp>
          <p:nvSpPr>
            <p:cNvPr id="29" name="Geschweifte Klammer links 28"/>
            <p:cNvSpPr/>
            <p:nvPr/>
          </p:nvSpPr>
          <p:spPr>
            <a:xfrm rot="16200000">
              <a:off x="4900864" y="2994474"/>
              <a:ext cx="510419" cy="3430372"/>
            </a:xfrm>
            <a:prstGeom prst="leftBrace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4691662" y="4359894"/>
              <a:ext cx="1005578" cy="33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457322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SzPct val="75000"/>
              </a:pPr>
              <a:r>
                <a:rPr lang="de-DE" sz="1800" dirty="0" err="1">
                  <a:ea typeface="Swagger" pitchFamily="2" charset="0"/>
                </a:rPr>
                <a:t>andThen</a:t>
              </a:r>
              <a:r>
                <a:rPr lang="de-DE" sz="1800" dirty="0">
                  <a:ea typeface="Swagger" pitchFamily="2" charset="0"/>
                </a:rPr>
                <a:t>()</a:t>
              </a:r>
            </a:p>
          </p:txBody>
        </p:sp>
        <p:sp>
          <p:nvSpPr>
            <p:cNvPr id="33" name="Pfeil: Fünfeck 32"/>
            <p:cNvSpPr/>
            <p:nvPr/>
          </p:nvSpPr>
          <p:spPr bwMode="gray">
            <a:xfrm>
              <a:off x="3563540" y="3685037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f(x)</a:t>
              </a:r>
            </a:p>
          </p:txBody>
        </p:sp>
        <p:sp>
          <p:nvSpPr>
            <p:cNvPr id="34" name="Pfeil: Fünfeck 33"/>
            <p:cNvSpPr/>
            <p:nvPr/>
          </p:nvSpPr>
          <p:spPr bwMode="gray">
            <a:xfrm>
              <a:off x="5704487" y="3685037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g(x)</a:t>
              </a:r>
            </a:p>
          </p:txBody>
        </p:sp>
        <p:sp>
          <p:nvSpPr>
            <p:cNvPr id="35" name="Pfeil: Fünfeck 34"/>
            <p:cNvSpPr/>
            <p:nvPr/>
          </p:nvSpPr>
          <p:spPr bwMode="gray">
            <a:xfrm>
              <a:off x="4571912" y="5211208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g(f(x))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296109" y="2988797"/>
              <a:ext cx="885352" cy="33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457322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SzPct val="75000"/>
              </a:pPr>
              <a:r>
                <a:rPr lang="de-DE" sz="1800" dirty="0">
                  <a:ea typeface="Swagger" pitchFamily="2" charset="0"/>
                </a:rPr>
                <a:t>Ergebnis</a:t>
              </a:r>
            </a:p>
          </p:txBody>
        </p:sp>
        <p:cxnSp>
          <p:nvCxnSpPr>
            <p:cNvPr id="37" name="Gerade Verbindung mit Pfeil 36"/>
            <p:cNvCxnSpPr/>
            <p:nvPr/>
          </p:nvCxnSpPr>
          <p:spPr>
            <a:xfrm>
              <a:off x="6993569" y="3396413"/>
              <a:ext cx="67584" cy="166834"/>
            </a:xfrm>
            <a:prstGeom prst="straightConnector1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40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5887" y="1921316"/>
            <a:ext cx="1116822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„name1"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„name2"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für ein Monitoring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Metriken können mit Hilfe von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oder Prometheus exportiert werden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41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123" y="713691"/>
            <a:ext cx="11248697" cy="50629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RXjava2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Es gibt RxJava2 Operatoren für Observable, </a:t>
            </a:r>
            <a:r>
              <a:rPr lang="de-DE" dirty="0" err="1"/>
              <a:t>Flowable</a:t>
            </a:r>
            <a:r>
              <a:rPr lang="de-DE" dirty="0"/>
              <a:t> und Single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RETRY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8609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1498511"/>
            <a:ext cx="11097281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8126" y="741298"/>
            <a:ext cx="900406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000" dirty="0"/>
              <a:t>Wiederholt fehlgeschlagene Aufrufe und erhöht die Wartezeit zwischen Aufrufen exponentiell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44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6734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766881"/>
            <a:ext cx="10191750" cy="128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Limitiert die </a:t>
            </a:r>
            <a:r>
              <a:rPr lang="de-DE" dirty="0"/>
              <a:t>Rate von Funktionsaufrufen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Zeit wird in Zyklen eingeteilt. Jeder Zyklus hat eine konfigurierbare Dauer.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Jeder Zyklus erlaubt eine konfigurierbare Anzahl von Funktionsaufrufen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45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8451" y="1575674"/>
            <a:ext cx="10997542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24000" y="756000"/>
            <a:ext cx="4674036" cy="47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Erlaubt 1 Funktionsaufruf pro Sekunde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BULKHEAD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46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7487" y="1795474"/>
            <a:ext cx="10958513" cy="389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38125" y="758999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Limitiert die Anzahl gleichzeitiger Funktionsaufrufe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Funktionsaufrufe entweder warten oder mit einem Fehler abbrechen</a:t>
            </a:r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TIMER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47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8124" y="2727132"/>
            <a:ext cx="1102633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"backend"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timer.getMetrics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responseTimePercentile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metrics.getSnapshot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().get95thPercentile()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Integration mit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wie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erfolgreicher und fehlgeschlagener 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Antwortzeit und Aufrufrate</a:t>
            </a:r>
          </a:p>
        </p:txBody>
      </p:sp>
    </p:spTree>
    <p:extLst>
      <p:ext uri="{BB962C8B-B14F-4D97-AF65-F5344CB8AC3E}">
        <p14:creationId xmlns:p14="http://schemas.microsoft.com/office/powerpoint/2010/main" val="9210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Cache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48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8124" y="2788284"/>
            <a:ext cx="11026337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javax.cache.Cache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cacheInstance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Caching.getCache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cacheName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cacheContext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Cache.of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cacheInstance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altLang="de-DE" sz="2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cachedFunction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Cache.decorateCallable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cacheContext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cachedFunction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testKey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200" dirty="0"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Verwendet </a:t>
            </a:r>
            <a:r>
              <a:rPr lang="de-DE" dirty="0" err="1"/>
              <a:t>JCache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wie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Cache </a:t>
            </a:r>
            <a:r>
              <a:rPr lang="de-DE" dirty="0" err="1"/>
              <a:t>hits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Cache </a:t>
            </a:r>
            <a:r>
              <a:rPr lang="de-DE" dirty="0" err="1"/>
              <a:t>misses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562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Konfiguration mittels Spring Boot </a:t>
            </a:r>
            <a:r>
              <a:rPr lang="de-DE" dirty="0" err="1"/>
              <a:t>Config</a:t>
            </a:r>
            <a:r>
              <a:rPr lang="de-DE" dirty="0"/>
              <a:t>-Datei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Annotationen für </a:t>
            </a:r>
            <a:r>
              <a:rPr lang="de-DE" dirty="0" err="1"/>
              <a:t>CircuitBreaker</a:t>
            </a:r>
            <a:r>
              <a:rPr lang="de-DE" dirty="0"/>
              <a:t> und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Neue </a:t>
            </a:r>
            <a:r>
              <a:rPr lang="de-DE" sz="2400" dirty="0" err="1"/>
              <a:t>HealthIndicator</a:t>
            </a:r>
            <a:r>
              <a:rPr lang="de-DE" sz="2400" dirty="0"/>
              <a:t> für </a:t>
            </a:r>
            <a:r>
              <a:rPr lang="de-DE" sz="2400" dirty="0" err="1"/>
              <a:t>CircuitBreaker</a:t>
            </a:r>
            <a:r>
              <a:rPr lang="de-DE" sz="2400" dirty="0"/>
              <a:t> und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werden über ein neuen </a:t>
            </a:r>
            <a:r>
              <a:rPr lang="de-DE" sz="2400" dirty="0" err="1"/>
              <a:t>Actuator</a:t>
            </a:r>
            <a:r>
              <a:rPr lang="de-DE" sz="2400" dirty="0"/>
              <a:t> Endpoints veröffentlicht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Metriken werden über den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veröffentlicht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24000" y="921803"/>
            <a:ext cx="1087200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	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CONFIGURATION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6390" y="1108411"/>
            <a:ext cx="1090721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resilience4j.circuitbreaker: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backends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</a:t>
            </a:r>
            <a:r>
              <a:rPr lang="de-DE" dirty="0" err="1"/>
              <a:t>Health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51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8781" y="1083324"/>
            <a:ext cx="1090721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"DOWN"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"60.0%"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4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METRIKEN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52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1284801"/>
            <a:ext cx="10907219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53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9407" y="1003338"/>
            <a:ext cx="1090721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"2017-01-10T15:39:20.518+01:00[Europe/Berlin]"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"2017-01-10T15:41:31.159+01:00[Europe/Berlin]"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errorMessage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org.springframework.web.client.HttpServerErrorException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500 This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remote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390571" y="291662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FRAGEN?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b="7610"/>
          <a:stretch/>
        </p:blipFill>
        <p:spPr>
          <a:xfrm>
            <a:off x="1537139" y="1697759"/>
            <a:ext cx="7803930" cy="44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408727" y="874241"/>
            <a:ext cx="8834438" cy="1684691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76855" y="748888"/>
            <a:ext cx="10409690" cy="122898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Trennung der Zuständigkeiten (Separation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Patterns: Execute-</a:t>
            </a:r>
            <a:r>
              <a:rPr lang="de-DE" sz="2400" dirty="0" err="1"/>
              <a:t>Around</a:t>
            </a:r>
            <a:r>
              <a:rPr lang="de-DE" sz="2400" dirty="0"/>
              <a:t>, </a:t>
            </a:r>
            <a:r>
              <a:rPr lang="de-DE" sz="2400" dirty="0" err="1"/>
              <a:t>Deferred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r>
              <a:rPr lang="de-DE" sz="2400" dirty="0"/>
              <a:t>, </a:t>
            </a:r>
            <a:r>
              <a:rPr lang="de-DE" sz="2400" dirty="0" err="1"/>
              <a:t>Decorator</a:t>
            </a:r>
            <a:r>
              <a:rPr lang="de-DE" sz="2400" dirty="0"/>
              <a:t>, </a:t>
            </a:r>
            <a:r>
              <a:rPr lang="de-DE" sz="2400" dirty="0" err="1"/>
              <a:t>Strategy</a:t>
            </a:r>
            <a:r>
              <a:rPr lang="de-DE" sz="2400" dirty="0"/>
              <a:t>, Template </a:t>
            </a:r>
            <a:r>
              <a:rPr lang="de-DE" sz="2400" dirty="0" err="1"/>
              <a:t>Method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37" name="Pfeil: nach rechts 36"/>
          <p:cNvSpPr/>
          <p:nvPr/>
        </p:nvSpPr>
        <p:spPr bwMode="gray">
          <a:xfrm>
            <a:off x="2818750" y="443594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929596" y="3336471"/>
            <a:ext cx="2425531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Funktion höherer Ordnung</a:t>
            </a:r>
          </a:p>
        </p:txBody>
      </p:sp>
      <p:cxnSp>
        <p:nvCxnSpPr>
          <p:cNvPr id="40" name="Gerade Verbindung mit Pfeil 39"/>
          <p:cNvCxnSpPr/>
          <p:nvPr/>
        </p:nvCxnSpPr>
        <p:spPr>
          <a:xfrm>
            <a:off x="3934927" y="3799254"/>
            <a:ext cx="0" cy="31527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feil: Fünfeck 29"/>
          <p:cNvSpPr/>
          <p:nvPr/>
        </p:nvSpPr>
        <p:spPr bwMode="gray">
          <a:xfrm>
            <a:off x="3259257" y="4292244"/>
            <a:ext cx="1649337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withRecovery</a:t>
            </a:r>
            <a:r>
              <a:rPr lang="de-DE" sz="1800" dirty="0">
                <a:cs typeface="Arial" charset="0"/>
              </a:rPr>
              <a:t>()</a:t>
            </a:r>
          </a:p>
        </p:txBody>
      </p:sp>
      <p:sp>
        <p:nvSpPr>
          <p:cNvPr id="31" name="Pfeil: Fünfeck 30"/>
          <p:cNvSpPr/>
          <p:nvPr/>
        </p:nvSpPr>
        <p:spPr bwMode="gray">
          <a:xfrm>
            <a:off x="5284824" y="4151725"/>
            <a:ext cx="3178406" cy="71388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Geschäftslogik mit Fehlerbehandlung und </a:t>
            </a:r>
            <a:r>
              <a:rPr lang="de-DE" sz="1800" dirty="0" err="1">
                <a:cs typeface="Arial" charset="0"/>
              </a:rPr>
              <a:t>Fallback</a:t>
            </a:r>
            <a:endParaRPr lang="de-DE" sz="1800" dirty="0">
              <a:cs typeface="Arial" charset="0"/>
            </a:endParaRPr>
          </a:p>
        </p:txBody>
      </p:sp>
      <p:sp>
        <p:nvSpPr>
          <p:cNvPr id="44" name="Pfeil: Fünfeck 43"/>
          <p:cNvSpPr/>
          <p:nvPr/>
        </p:nvSpPr>
        <p:spPr bwMode="gray">
          <a:xfrm>
            <a:off x="753892" y="3799254"/>
            <a:ext cx="1823345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Geschäftslogik</a:t>
            </a:r>
          </a:p>
        </p:txBody>
      </p:sp>
      <p:sp>
        <p:nvSpPr>
          <p:cNvPr id="45" name="Pfeil: Fünfeck 44"/>
          <p:cNvSpPr/>
          <p:nvPr/>
        </p:nvSpPr>
        <p:spPr bwMode="gray">
          <a:xfrm>
            <a:off x="753892" y="4323627"/>
            <a:ext cx="1816943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Fehlerbehandlung</a:t>
            </a:r>
          </a:p>
        </p:txBody>
      </p:sp>
      <p:sp>
        <p:nvSpPr>
          <p:cNvPr id="46" name="Pfeil: Fünfeck 45"/>
          <p:cNvSpPr/>
          <p:nvPr/>
        </p:nvSpPr>
        <p:spPr bwMode="gray">
          <a:xfrm>
            <a:off x="753892" y="4865611"/>
            <a:ext cx="1816943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Fallback</a:t>
            </a:r>
            <a:endParaRPr lang="de-DE" sz="1800" dirty="0">
              <a:cs typeface="Arial" charset="0"/>
            </a:endParaRPr>
          </a:p>
        </p:txBody>
      </p:sp>
      <p:sp>
        <p:nvSpPr>
          <p:cNvPr id="47" name="Pfeil: nach rechts 46"/>
          <p:cNvSpPr/>
          <p:nvPr/>
        </p:nvSpPr>
        <p:spPr bwMode="gray">
          <a:xfrm rot="3031854">
            <a:off x="2794923" y="4057120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8" name="Pfeil: nach rechts 47"/>
          <p:cNvSpPr/>
          <p:nvPr/>
        </p:nvSpPr>
        <p:spPr bwMode="gray">
          <a:xfrm rot="19166885">
            <a:off x="2797471" y="490635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120410" y="2850473"/>
            <a:ext cx="1082772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Funktionen</a:t>
            </a: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1661796" y="3305375"/>
            <a:ext cx="0" cy="31527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1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815502"/>
            <a:ext cx="11014329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Function1&lt;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CheckedFunction1&lt;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recoveryFunction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t)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.accept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recoveryFunction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2129657"/>
            <a:ext cx="11014329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"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574555"/>
            <a:ext cx="11014329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CheckedFunction1&lt;String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Function1&lt;String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function.recover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"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2834" y="756000"/>
            <a:ext cx="10341593" cy="460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VAVR hat die </a:t>
            </a:r>
            <a:r>
              <a:rPr lang="de-DE" dirty="0" err="1"/>
              <a:t>Recovery</a:t>
            </a:r>
            <a:r>
              <a:rPr lang="de-DE" dirty="0"/>
              <a:t>-Funktion mit eingebaut</a:t>
            </a:r>
          </a:p>
        </p:txBody>
      </p:sp>
    </p:spTree>
    <p:extLst>
      <p:ext uri="{BB962C8B-B14F-4D97-AF65-F5344CB8AC3E}">
        <p14:creationId xmlns:p14="http://schemas.microsoft.com/office/powerpoint/2010/main" val="30106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0</TotalTime>
  <Words>1574</Words>
  <Application>Microsoft Office PowerPoint</Application>
  <PresentationFormat>Benutzerdefiniert</PresentationFormat>
  <Paragraphs>407</Paragraphs>
  <Slides>54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 Unicode MS</vt:lpstr>
      <vt:lpstr>Arial</vt:lpstr>
      <vt:lpstr>Courier New</vt:lpstr>
      <vt:lpstr>Swagger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Funktionale programmierung mit Vavr und Resilience4j </vt:lpstr>
      <vt:lpstr>Über mich</vt:lpstr>
      <vt:lpstr>WAS macht Funktionale programmierung aus?</vt:lpstr>
      <vt:lpstr>Komposition von FUNKTIONEN</vt:lpstr>
      <vt:lpstr>Komposition von FUNKTIONEN</vt:lpstr>
      <vt:lpstr>Was sind FUNKTIONEN höherer ORDNUNG?</vt:lpstr>
      <vt:lpstr>Was sind FUNKTIONEN höherer ORDNUNG?</vt:lpstr>
      <vt:lpstr>Was sind FUNKTIONEN höherer ORDNUNG?</vt:lpstr>
      <vt:lpstr>Was sind FUNKTIONEN höherer ORDNUNG?</vt:lpstr>
      <vt:lpstr>WAS ist Referentielle Transparenz? </vt:lpstr>
      <vt:lpstr>(PURE) Funktionen ohne Seiteneffekte</vt:lpstr>
      <vt:lpstr>FUNKTIONALE Fehlerbehandlung</vt:lpstr>
      <vt:lpstr>FUNKTIONALE Fehlerbehandlung</vt:lpstr>
      <vt:lpstr>Funktion mit Seiteneffekten</vt:lpstr>
      <vt:lpstr>FUNKTION ohne SEITENEFFEKT</vt:lpstr>
      <vt:lpstr>Imperativ vs funktional: Seperation of CONCERNS</vt:lpstr>
      <vt:lpstr>Was sind persistente Datenstrukturen?</vt:lpstr>
      <vt:lpstr>Funktionale PROGRAMMIERUNG mit JAVA 8</vt:lpstr>
      <vt:lpstr>JAVASLANG IST nun VAVR</vt:lpstr>
      <vt:lpstr>Was ist VAVR?</vt:lpstr>
      <vt:lpstr>VAVR: persistente Datenstrukturen</vt:lpstr>
      <vt:lpstr>VAVR: persistente Datenstrukturen</vt:lpstr>
      <vt:lpstr>VAVR: persistente Datenstrukturen</vt:lpstr>
      <vt:lpstr>VAVR: Algebraische Datentypen    </vt:lpstr>
      <vt:lpstr>VAVR: TUPLES   </vt:lpstr>
      <vt:lpstr>VAVR: Try   </vt:lpstr>
      <vt:lpstr>VAVR: EITHER   </vt:lpstr>
      <vt:lpstr>VAVR: Option   </vt:lpstr>
      <vt:lpstr>VAVR: Lazy   </vt:lpstr>
      <vt:lpstr>VAVR: Functions - Currying </vt:lpstr>
      <vt:lpstr>VAVR: Functions - Memoization  </vt:lpstr>
      <vt:lpstr>VAVR: Functions - Lifting   </vt:lpstr>
      <vt:lpstr>VAVR: PATTERN MATCHING   </vt:lpstr>
      <vt:lpstr>VAVR: PATTERN MATCHING   </vt:lpstr>
      <vt:lpstr>VAVR: PATTERN MATCHING   </vt:lpstr>
      <vt:lpstr>Was ist Resilience4j?</vt:lpstr>
      <vt:lpstr>Resilience4j: CIRCUITBREAKER</vt:lpstr>
      <vt:lpstr>Resilience4j: CIRCUITBREAKER</vt:lpstr>
      <vt:lpstr>Resilience4j: FUNKTION höherer ORDNUNG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Ratelimiter</vt:lpstr>
      <vt:lpstr>Resilience4j: Ratelimiter</vt:lpstr>
      <vt:lpstr>Resilience4j: BULKHEAD</vt:lpstr>
      <vt:lpstr>Resilience4j: TIMER</vt:lpstr>
      <vt:lpstr>Resilience4j: Cache</vt:lpstr>
      <vt:lpstr>Resilience4j: Spring Boot</vt:lpstr>
      <vt:lpstr>Resilience4j: Spring Boot – CONFIGURATION</vt:lpstr>
      <vt:lpstr>Resilience4j: Spring Boot – Health</vt:lpstr>
      <vt:lpstr>Resilience4j: Spring Boot – METRIKEN</vt:lpstr>
      <vt:lpstr>Resilience4j: Spring Boot – EVENTS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Winkler, Robert</cp:lastModifiedBy>
  <cp:revision>628</cp:revision>
  <dcterms:created xsi:type="dcterms:W3CDTF">2016-08-19T15:43:19Z</dcterms:created>
  <dcterms:modified xsi:type="dcterms:W3CDTF">2017-08-28T14:13:44Z</dcterms:modified>
</cp:coreProperties>
</file>